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9646"/>
    <a:srgbClr val="FF9300"/>
    <a:srgbClr val="A5DA22"/>
    <a:srgbClr val="002E36"/>
    <a:srgbClr val="E6E6E6"/>
    <a:srgbClr val="48B3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7692"/>
    <p:restoredTop sz="86409"/>
  </p:normalViewPr>
  <p:slideViewPr>
    <p:cSldViewPr snapToGrid="0" snapToObjects="1">
      <p:cViewPr varScale="1">
        <p:scale>
          <a:sx n="153" d="100"/>
          <a:sy n="153" d="100"/>
        </p:scale>
        <p:origin x="184" y="73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tiff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36C49A-4E6D-CC4C-B170-A39566CA0B1A}" type="datetimeFigureOut">
              <a:rPr lang="en-US" smtClean="0"/>
              <a:t>12/21/18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A3CCA4-5F42-7540-8D88-B66A7D317D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3343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22832" y="5166226"/>
            <a:ext cx="6833681" cy="310824"/>
          </a:xfrm>
        </p:spPr>
        <p:txBody>
          <a:bodyPr>
            <a:noAutofit/>
          </a:bodyPr>
          <a:lstStyle>
            <a:lvl1pPr marL="0" indent="0" algn="l">
              <a:buNone/>
              <a:defRPr sz="2400" b="0" i="0">
                <a:solidFill>
                  <a:schemeClr val="tx1">
                    <a:lumMod val="65000"/>
                    <a:lumOff val="35000"/>
                  </a:schemeClr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Your Name @</a:t>
            </a:r>
            <a:r>
              <a:rPr lang="en-US" dirty="0" err="1"/>
              <a:t>YourAlias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CC016E2C-B077-4E4B-93D9-E1976D9271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22832" y="2107884"/>
            <a:ext cx="10226603" cy="2475691"/>
          </a:xfrm>
        </p:spPr>
        <p:txBody>
          <a:bodyPr>
            <a:normAutofit/>
          </a:bodyPr>
          <a:lstStyle>
            <a:lvl1pPr marL="0" indent="0">
              <a:buNone/>
              <a:defRPr sz="4000" b="1" i="0">
                <a:solidFill>
                  <a:srgbClr val="A5DA22"/>
                </a:solidFill>
                <a:latin typeface="Amazon Ember" panose="020B0603020204020204" pitchFamily="34" charset="0"/>
                <a:ea typeface="Amazon Ember" panose="020B0603020204020204" pitchFamily="34" charset="0"/>
                <a:cs typeface="Amazon Ember" panose="020B0603020204020204" pitchFamily="34" charset="0"/>
              </a:defRPr>
            </a:lvl1pPr>
          </a:lstStyle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pPr lvl="0"/>
            <a:r>
              <a:rPr lang="en-US" dirty="0"/>
              <a:t>Title of the presentation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ECCD5703-3949-344B-B702-ACAE5103B2F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2832" y="5565377"/>
            <a:ext cx="6833681" cy="366713"/>
          </a:xfrm>
        </p:spPr>
        <p:txBody>
          <a:bodyPr>
            <a:normAutofit/>
          </a:bodyPr>
          <a:lstStyle>
            <a:lvl1pPr marL="0" indent="0">
              <a:buNone/>
              <a:defRPr sz="1600" b="0" i="0">
                <a:solidFill>
                  <a:schemeClr val="tx1">
                    <a:lumMod val="65000"/>
                    <a:lumOff val="35000"/>
                  </a:schemeClr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</a:lstStyle>
          <a:p>
            <a:pPr lvl="0"/>
            <a:r>
              <a:rPr lang="en-US" dirty="0"/>
              <a:t>Your Job Title | Your Team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FF020CF-E643-404B-A62B-DA68E75C287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03258" y="1125823"/>
            <a:ext cx="1981011" cy="60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0328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732" y="518846"/>
            <a:ext cx="9692928" cy="1325563"/>
          </a:xfrm>
        </p:spPr>
        <p:txBody>
          <a:bodyPr>
            <a:normAutofit/>
          </a:bodyPr>
          <a:lstStyle>
            <a:lvl1pPr>
              <a:defRPr sz="3200" b="0" i="0">
                <a:solidFill>
                  <a:srgbClr val="A5DA22"/>
                </a:solidFill>
                <a:latin typeface="Amazon Ember Medium" panose="020B0603020204020204" pitchFamily="34" charset="0"/>
                <a:ea typeface="Amazon Ember Medium" panose="020B0603020204020204" pitchFamily="34" charset="0"/>
                <a:cs typeface="Amazon Ember Medium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732" y="2192784"/>
            <a:ext cx="9692927" cy="3544812"/>
          </a:xfrm>
        </p:spPr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B487D4A-DA7E-FE44-A3EE-F840DF34A1E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0305" y="6436528"/>
            <a:ext cx="1111188" cy="338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0992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>
              <a:defRPr sz="4000" b="0" i="0">
                <a:solidFill>
                  <a:srgbClr val="A5DA22"/>
                </a:solidFill>
                <a:latin typeface="Amazon Ember Medium" panose="020B0603020204020204" pitchFamily="34" charset="0"/>
                <a:ea typeface="Amazon Ember Medium" panose="020B0603020204020204" pitchFamily="34" charset="0"/>
                <a:cs typeface="Amazon Ember Medium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FCF4640-AB9A-A843-9F76-CC6998EE1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16B907D4-0C39-9047-9C00-0FAC34D24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16071393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2732" y="2070871"/>
            <a:ext cx="5181600" cy="3742107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064366"/>
            <a:ext cx="5181600" cy="374210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D957DC37-C312-1A4C-BDE1-DBC4E3CFB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8D067B1E-8F53-6942-AFEE-BEC9112D78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32" y="438947"/>
            <a:ext cx="10661068" cy="1325563"/>
          </a:xfrm>
        </p:spPr>
        <p:txBody>
          <a:bodyPr>
            <a:normAutofit/>
          </a:bodyPr>
          <a:lstStyle>
            <a:lvl1pPr>
              <a:defRPr sz="3200" b="0" i="0">
                <a:solidFill>
                  <a:srgbClr val="A5DA22"/>
                </a:solidFill>
                <a:latin typeface="Amazon Ember Medium" panose="020B0603020204020204" pitchFamily="34" charset="0"/>
                <a:ea typeface="Amazon Ember Medium" panose="020B0603020204020204" pitchFamily="34" charset="0"/>
                <a:cs typeface="Amazon Ember Medium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A33696E-44E8-184D-8E60-36C9D4AD3B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141491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2731" y="2138130"/>
            <a:ext cx="5157787" cy="663103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732" y="2911450"/>
            <a:ext cx="5157787" cy="3278213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2138129"/>
            <a:ext cx="5183188" cy="663104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1450"/>
            <a:ext cx="5183188" cy="3278213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0054319C-8203-E147-B59A-79DAD38FA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7C3620BE-05C8-CF4A-92F1-B48D7E5BFF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2732" y="475245"/>
            <a:ext cx="9692928" cy="1325563"/>
          </a:xfrm>
        </p:spPr>
        <p:txBody>
          <a:bodyPr>
            <a:normAutofit/>
          </a:bodyPr>
          <a:lstStyle>
            <a:lvl1pPr>
              <a:defRPr sz="3200" b="0" i="0">
                <a:solidFill>
                  <a:srgbClr val="A5DA22"/>
                </a:solidFill>
                <a:latin typeface="Amazon Ember Medium" panose="020B0603020204020204" pitchFamily="34" charset="0"/>
                <a:ea typeface="Amazon Ember Medium" panose="020B0603020204020204" pitchFamily="34" charset="0"/>
                <a:cs typeface="Amazon Ember Medium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C59EAF4C-C690-3C4F-9BFC-0AA9CAB016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781209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F8C4FBF2-3DBD-844C-BCF6-B38FF5991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CD20B7-AAAF-AD41-8D09-1BDC6C8AC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75132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1336" y="783771"/>
            <a:ext cx="10654051" cy="5421719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280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defRPr sz="240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endParaRPr lang="en-US" dirty="0"/>
          </a:p>
        </p:txBody>
      </p:sp>
      <p:sp>
        <p:nvSpPr>
          <p:cNvPr id="13" name="Slide Number Placeholder 5">
            <a:extLst>
              <a:ext uri="{FF2B5EF4-FFF2-40B4-BE49-F238E27FC236}">
                <a16:creationId xmlns:a16="http://schemas.microsoft.com/office/drawing/2014/main" id="{ECD98FD8-DD83-E941-AC63-3678CDB81D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5C6425ED-0BDC-8545-9B99-0566C9672A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1383797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661242" cy="1600200"/>
          </a:xfrm>
        </p:spPr>
        <p:txBody>
          <a:bodyPr anchor="b"/>
          <a:lstStyle>
            <a:lvl1pPr>
              <a:defRPr sz="3200" b="0" i="0">
                <a:solidFill>
                  <a:srgbClr val="A5DA22"/>
                </a:solidFill>
                <a:latin typeface="Amazon Ember Medium" panose="020B0603020204020204" pitchFamily="34" charset="0"/>
                <a:ea typeface="Amazon Ember Medium" panose="020B0603020204020204" pitchFamily="34" charset="0"/>
                <a:cs typeface="Amazon Ember Medium" panose="020B0603020204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571460" y="457201"/>
            <a:ext cx="5783928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387600"/>
            <a:ext cx="4661242" cy="3481388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9BA53D0B-4825-5A46-94AD-66C879265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68205" y="6436528"/>
            <a:ext cx="594167" cy="305475"/>
          </a:xfrm>
          <a:prstGeom prst="rect">
            <a:avLst/>
          </a:prstGeom>
        </p:spPr>
        <p:txBody>
          <a:bodyPr/>
          <a:lstStyle>
            <a:lvl1pPr algn="r">
              <a:defRPr sz="1800" b="0" i="0">
                <a:solidFill>
                  <a:srgbClr val="A5DA22"/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</a:lstStyle>
          <a:p>
            <a:fld id="{58F0A4FC-7E7D-8C4B-B95E-32C5E763F588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93FAD18D-4056-7C45-890A-5AD828F7B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491" y="6505863"/>
            <a:ext cx="4114800" cy="275944"/>
          </a:xfrm>
          <a:prstGeom prst="rect">
            <a:avLst/>
          </a:prstGeom>
        </p:spPr>
        <p:txBody>
          <a:bodyPr/>
          <a:lstStyle>
            <a:lvl1pPr algn="ctr">
              <a:defRPr sz="1000" cap="all" baseline="0">
                <a:solidFill>
                  <a:schemeClr val="bg1">
                    <a:lumMod val="65000"/>
                  </a:schemeClr>
                </a:solidFill>
                <a:latin typeface="Amazon Ember" charset="0"/>
              </a:defRPr>
            </a:lvl1pPr>
          </a:lstStyle>
          <a:p>
            <a:pPr algn="l"/>
            <a:r>
              <a:rPr lang="en-US" dirty="0"/>
              <a:t>IEEE WACV 2019</a:t>
            </a:r>
          </a:p>
        </p:txBody>
      </p:sp>
    </p:spTree>
    <p:extLst>
      <p:ext uri="{BB962C8B-B14F-4D97-AF65-F5344CB8AC3E}">
        <p14:creationId xmlns:p14="http://schemas.microsoft.com/office/powerpoint/2010/main" val="2307862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578608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6" r:id="rId7"/>
    <p:sldLayoutId id="2147483657" r:id="rId8"/>
  </p:sldLayoutIdLst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 baseline="0">
          <a:solidFill>
            <a:srgbClr val="002E36"/>
          </a:solidFill>
          <a:latin typeface="Amazon Ember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 baseline="0">
          <a:solidFill>
            <a:srgbClr val="002E36"/>
          </a:solidFill>
          <a:latin typeface="Amazon Ember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 baseline="0">
          <a:solidFill>
            <a:srgbClr val="002E36"/>
          </a:solidFill>
          <a:latin typeface="Amazon Ember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 baseline="0">
          <a:solidFill>
            <a:srgbClr val="002E36"/>
          </a:solidFill>
          <a:latin typeface="Amazon Ember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2E36"/>
          </a:solidFill>
          <a:latin typeface="Amazon Ember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 baseline="0">
          <a:solidFill>
            <a:srgbClr val="002E36"/>
          </a:solidFill>
          <a:latin typeface="Amazon Ember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>
            <a:extLst>
              <a:ext uri="{FF2B5EF4-FFF2-40B4-BE49-F238E27FC236}">
                <a16:creationId xmlns:a16="http://schemas.microsoft.com/office/drawing/2014/main" id="{40DD7138-E82B-2749-B589-C7470737E7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2832" y="5166226"/>
            <a:ext cx="2654477" cy="310824"/>
          </a:xfrm>
        </p:spPr>
        <p:txBody>
          <a:bodyPr/>
          <a:lstStyle/>
          <a:p>
            <a:r>
              <a:rPr lang="en-US" dirty="0"/>
              <a:t>Istvan </a:t>
            </a:r>
            <a:r>
              <a:rPr lang="en-US" dirty="0" err="1"/>
              <a:t>Fehervari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994BB15-E918-4D4D-8E4B-4BEBFEFB9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 dirty="0"/>
              <a:t>IEEE WACV 2019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E5CE9F-4999-8C47-A095-B68D4E7F15C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Scalable Logo Recognition using Proxies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563276-9619-A741-8273-D00302D475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832" y="5565377"/>
            <a:ext cx="2958420" cy="719045"/>
          </a:xfrm>
        </p:spPr>
        <p:txBody>
          <a:bodyPr>
            <a:normAutofit/>
          </a:bodyPr>
          <a:lstStyle/>
          <a:p>
            <a:r>
              <a:rPr lang="en-US" sz="1400" dirty="0"/>
              <a:t>Machine Learning Scientist</a:t>
            </a:r>
            <a:br>
              <a:rPr lang="en-US" sz="1400" dirty="0"/>
            </a:br>
            <a:r>
              <a:rPr lang="en-US" sz="1400" dirty="0" err="1"/>
              <a:t>istvanfe@amazon.com</a:t>
            </a:r>
            <a:endParaRPr lang="en-US" sz="1400" dirty="0"/>
          </a:p>
        </p:txBody>
      </p:sp>
      <p:sp>
        <p:nvSpPr>
          <p:cNvPr id="8" name="Subtitle 1">
            <a:extLst>
              <a:ext uri="{FF2B5EF4-FFF2-40B4-BE49-F238E27FC236}">
                <a16:creationId xmlns:a16="http://schemas.microsoft.com/office/drawing/2014/main" id="{CDBAC0B0-C5D7-8649-A55B-DF3FDFD2A55F}"/>
              </a:ext>
            </a:extLst>
          </p:cNvPr>
          <p:cNvSpPr txBox="1">
            <a:spLocks/>
          </p:cNvSpPr>
          <p:nvPr/>
        </p:nvSpPr>
        <p:spPr>
          <a:xfrm>
            <a:off x="3481252" y="5175333"/>
            <a:ext cx="3748429" cy="31082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0" i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mazon Ember Light" charset="0"/>
                <a:ea typeface="Amazon Ember Light" charset="0"/>
                <a:cs typeface="Amazon Ember Light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Srikar</a:t>
            </a:r>
            <a:r>
              <a:rPr lang="en-US" dirty="0"/>
              <a:t> </a:t>
            </a:r>
            <a:r>
              <a:rPr lang="en-US" dirty="0" err="1"/>
              <a:t>Appalaraju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E601E84A-3939-D844-9423-67DE1C8EABFC}"/>
              </a:ext>
            </a:extLst>
          </p:cNvPr>
          <p:cNvSpPr txBox="1">
            <a:spLocks/>
          </p:cNvSpPr>
          <p:nvPr/>
        </p:nvSpPr>
        <p:spPr>
          <a:xfrm>
            <a:off x="3481252" y="5566793"/>
            <a:ext cx="4106091" cy="5929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600" b="0" i="0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Amazon Ember Light" panose="020B0403020204020204" pitchFamily="34" charset="0"/>
                <a:ea typeface="Amazon Ember Light" panose="020B0403020204020204" pitchFamily="34" charset="0"/>
                <a:cs typeface="Amazon Ember Light" panose="020B04030202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 baseline="0">
                <a:solidFill>
                  <a:srgbClr val="002E36"/>
                </a:solidFill>
                <a:latin typeface="Amazon Ember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400" dirty="0"/>
              <a:t>Sr. Machine Learning Scientist</a:t>
            </a:r>
            <a:br>
              <a:rPr lang="en-US" sz="1400" dirty="0"/>
            </a:br>
            <a:r>
              <a:rPr lang="en-US" sz="1400" dirty="0" err="1"/>
              <a:t>srikara@amazon.com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818488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15000"/>
    </mc:Choice>
    <mc:Fallback>
      <p:transition spd="slow" advClick="0" advTm="1500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EA2C78F-26C5-5146-B3A7-B472B24783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972" r="6080"/>
          <a:stretch/>
        </p:blipFill>
        <p:spPr>
          <a:xfrm>
            <a:off x="7839566" y="3482403"/>
            <a:ext cx="4092608" cy="2961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E6DCA3D-23CB-C243-A100-92F9BAB98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Few-shot logo identification: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A499D-4B03-5C47-9EE9-833DC11BC8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2" y="2192784"/>
            <a:ext cx="9917100" cy="3544812"/>
          </a:xfrm>
        </p:spPr>
        <p:txBody>
          <a:bodyPr/>
          <a:lstStyle/>
          <a:p>
            <a:r>
              <a:rPr lang="en-US" dirty="0"/>
              <a:t>Proxy-triplet loss outperforms related approaches</a:t>
            </a:r>
          </a:p>
          <a:p>
            <a:r>
              <a:rPr lang="en-US" dirty="0"/>
              <a:t>State of the art results on FlickrLogos-32 on unseen logos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8EDA9E9-E7E8-0344-AA3E-FA2D0EB6BF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EA62EC3-3D1A-4849-AD47-A7EF0926CE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092" y="3270160"/>
            <a:ext cx="3346236" cy="31166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892D34-8DE8-0E44-ADC6-D5DC1204519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3" t="2443" r="24771" b="1692"/>
          <a:stretch/>
        </p:blipFill>
        <p:spPr>
          <a:xfrm>
            <a:off x="4344922" y="3482403"/>
            <a:ext cx="3118289" cy="3031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235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55A32C-51B7-A84D-80D5-ED0445DA04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End-to-end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E45BEB-F2D9-9146-9B14-0F78A9E2B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Faster R-CNN + SE-Resnet50 with spatial transformer</a:t>
            </a:r>
          </a:p>
          <a:p>
            <a:pPr lvl="1"/>
            <a:r>
              <a:rPr lang="en-US" dirty="0"/>
              <a:t>More proposals, STL helps in orienting text-heavy logos</a:t>
            </a:r>
          </a:p>
          <a:p>
            <a:pPr lvl="1"/>
            <a:r>
              <a:rPr lang="en-US" dirty="0"/>
              <a:t>Used the first 5 images per logo in our index for the </a:t>
            </a:r>
            <a:r>
              <a:rPr lang="en-US" dirty="0" err="1"/>
              <a:t>kNN</a:t>
            </a:r>
            <a:r>
              <a:rPr lang="en-US" dirty="0"/>
              <a:t> search</a:t>
            </a:r>
          </a:p>
          <a:p>
            <a:r>
              <a:rPr lang="en-US" dirty="0"/>
              <a:t>State of the art </a:t>
            </a:r>
            <a:r>
              <a:rPr lang="en-US" dirty="0" err="1"/>
              <a:t>mAP</a:t>
            </a:r>
            <a:r>
              <a:rPr lang="en-US" dirty="0"/>
              <a:t> among open-set detectors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9DC590-A139-FA42-8A3D-83C499580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7A1A68B-8C6C-4943-B600-8A657EC98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213" y="4165066"/>
            <a:ext cx="5331964" cy="17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536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1A038-9DDC-9642-AE07-03C72B5D8E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Logo detection is hard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B75633-6380-7649-BEA8-E1651F5BC4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a logo?</a:t>
            </a:r>
          </a:p>
          <a:p>
            <a:r>
              <a:rPr lang="en-US" dirty="0"/>
              <a:t>High inter- and intra-class variations</a:t>
            </a:r>
          </a:p>
          <a:p>
            <a:r>
              <a:rPr lang="en-US" dirty="0"/>
              <a:t>Can appear in any context</a:t>
            </a:r>
          </a:p>
          <a:p>
            <a:r>
              <a:rPr lang="en-US" dirty="0"/>
              <a:t>Data collection is problematic</a:t>
            </a:r>
          </a:p>
          <a:p>
            <a:r>
              <a:rPr lang="en-US" dirty="0"/>
              <a:t>Re-training for every new logo is impractical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258B5-5F5B-144A-945F-6F50E1F025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0A658CF-E302-D547-AB77-927FD057D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1626" y="1174248"/>
            <a:ext cx="3562570" cy="4819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4713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20F15E8A-6230-764C-8E48-321580ED43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8013" y="1178728"/>
            <a:ext cx="4043987" cy="5257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3FDAC1-1621-B54F-B776-AF73AEC648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Class-agnostic detector + similarity 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073EE8-BFD2-1348-B88F-436D8A01DA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Decoupling detection and recognition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F97D82-677B-2F4F-8C50-6AEBF64E87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AEF67E-1234-4845-925A-A24EA1C883E6}"/>
              </a:ext>
            </a:extLst>
          </p:cNvPr>
          <p:cNvSpPr/>
          <p:nvPr/>
        </p:nvSpPr>
        <p:spPr>
          <a:xfrm>
            <a:off x="10357813" y="2550328"/>
            <a:ext cx="609600" cy="609600"/>
          </a:xfrm>
          <a:prstGeom prst="rect">
            <a:avLst/>
          </a:prstGeom>
          <a:noFill/>
          <a:ln w="34925">
            <a:solidFill>
              <a:srgbClr val="F7964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79646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C53204A-4484-E845-A8A2-ADAA27ADAA3A}"/>
              </a:ext>
            </a:extLst>
          </p:cNvPr>
          <p:cNvSpPr txBox="1"/>
          <p:nvPr/>
        </p:nvSpPr>
        <p:spPr>
          <a:xfrm>
            <a:off x="9443413" y="2531962"/>
            <a:ext cx="8146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79646"/>
                </a:solidFill>
              </a:rPr>
              <a:t>Adidas</a:t>
            </a:r>
          </a:p>
          <a:p>
            <a:pPr algn="ctr"/>
            <a:r>
              <a:rPr lang="en-US" dirty="0">
                <a:solidFill>
                  <a:srgbClr val="F79646"/>
                </a:solidFill>
              </a:rPr>
              <a:t>(0.98)</a:t>
            </a:r>
          </a:p>
        </p:txBody>
      </p:sp>
      <p:pic>
        <p:nvPicPr>
          <p:cNvPr id="14" name="Content Placeholder 11">
            <a:extLst>
              <a:ext uri="{FF2B5EF4-FFF2-40B4-BE49-F238E27FC236}">
                <a16:creationId xmlns:a16="http://schemas.microsoft.com/office/drawing/2014/main" id="{E9013533-3FBE-8646-9072-D3CD725BA12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8218"/>
          <a:stretch/>
        </p:blipFill>
        <p:spPr>
          <a:xfrm>
            <a:off x="1135371" y="3159928"/>
            <a:ext cx="6501701" cy="2044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274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045BE-477F-224D-90F5-EA221F4A87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public datasets are too small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5A7141-3E8F-5642-B3F1-6775DE15F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08E1A30-7B1A-E745-88B2-B45F6FCB47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525" b="19540"/>
          <a:stretch/>
        </p:blipFill>
        <p:spPr>
          <a:xfrm>
            <a:off x="692732" y="2144683"/>
            <a:ext cx="10316095" cy="2236123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2E63283-9808-0F4A-B060-641C595EB4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1" y="4681080"/>
            <a:ext cx="10316095" cy="1293251"/>
          </a:xfrm>
        </p:spPr>
        <p:txBody>
          <a:bodyPr>
            <a:normAutofit/>
          </a:bodyPr>
          <a:lstStyle/>
          <a:p>
            <a:r>
              <a:rPr lang="en-US" dirty="0"/>
              <a:t>Not enough logo classes or missing bounding-box level annotation to train a good object detector</a:t>
            </a:r>
          </a:p>
        </p:txBody>
      </p:sp>
    </p:spTree>
    <p:extLst>
      <p:ext uri="{BB962C8B-B14F-4D97-AF65-F5344CB8AC3E}">
        <p14:creationId xmlns:p14="http://schemas.microsoft.com/office/powerpoint/2010/main" val="1448417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58CB49-64B6-3343-A7C0-466843F8C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4" t="13155" r="4938" b="12802"/>
          <a:stretch/>
        </p:blipFill>
        <p:spPr>
          <a:xfrm>
            <a:off x="8412481" y="4396209"/>
            <a:ext cx="3658684" cy="2342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03D6D-5D80-1445-A713-8CE3FAFD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dataset: PL2K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2146-02B2-B54A-BCAA-C780493EE8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Amazon Catalog images from the top 2K brands</a:t>
            </a:r>
          </a:p>
          <a:p>
            <a:pPr lvl="1"/>
            <a:r>
              <a:rPr lang="en-US" dirty="0"/>
              <a:t>Large body of weakly-labeled images available</a:t>
            </a:r>
          </a:p>
          <a:p>
            <a:pPr lvl="1"/>
            <a:r>
              <a:rPr lang="en-US" dirty="0"/>
              <a:t>Popular brands with lot of logo impressions were prioritized</a:t>
            </a:r>
          </a:p>
          <a:p>
            <a:pPr lvl="1"/>
            <a:r>
              <a:rPr lang="en-US" dirty="0"/>
              <a:t>Logos must be present on products for brands to be considered</a:t>
            </a:r>
          </a:p>
          <a:p>
            <a:r>
              <a:rPr lang="en-US" dirty="0"/>
              <a:t>Sampled 1M images, annotated with Amazon Mechanical Turk</a:t>
            </a:r>
          </a:p>
          <a:p>
            <a:pPr lvl="1"/>
            <a:r>
              <a:rPr lang="en-US" dirty="0"/>
              <a:t>Task was formulated as binary object detection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88ABC-2377-F248-973B-5F0CE0ECF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7482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F58CB49-64B6-3343-A7C0-466843F8C8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44" t="13155" r="4938" b="12802"/>
          <a:stretch/>
        </p:blipFill>
        <p:spPr>
          <a:xfrm>
            <a:off x="8412481" y="4396209"/>
            <a:ext cx="3658684" cy="234291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AE03D6D-5D80-1445-A713-8CE3FAFD5D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dataset: PL2K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8D2146-02B2-B54A-BCAA-C780493EE8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2" y="2192784"/>
            <a:ext cx="9692927" cy="4243744"/>
          </a:xfrm>
        </p:spPr>
        <p:txBody>
          <a:bodyPr/>
          <a:lstStyle/>
          <a:p>
            <a:r>
              <a:rPr lang="en-US" dirty="0"/>
              <a:t>Data for class-agnostic detector:</a:t>
            </a:r>
          </a:p>
          <a:p>
            <a:pPr lvl="1"/>
            <a:r>
              <a:rPr lang="en-US" dirty="0"/>
              <a:t>Annotations were cleaned up with </a:t>
            </a:r>
            <a:r>
              <a:rPr lang="en-US" dirty="0" err="1"/>
              <a:t>dbscan</a:t>
            </a:r>
            <a:r>
              <a:rPr lang="en-US" dirty="0"/>
              <a:t> using </a:t>
            </a:r>
            <a:r>
              <a:rPr lang="en-US" dirty="0" err="1"/>
              <a:t>IoU</a:t>
            </a:r>
            <a:r>
              <a:rPr lang="en-US" dirty="0"/>
              <a:t> &gt; 0.6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 for few-shot logo detector:</a:t>
            </a:r>
          </a:p>
          <a:p>
            <a:pPr lvl="1"/>
            <a:r>
              <a:rPr lang="en-US" dirty="0"/>
              <a:t>Top 242 logos extracted with the detector</a:t>
            </a:r>
          </a:p>
          <a:p>
            <a:pPr lvl="1"/>
            <a:r>
              <a:rPr lang="en-US" dirty="0"/>
              <a:t>700 different cropped region for each logo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C88ABC-2377-F248-973B-5F0CE0ECF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E8E546C-FC73-6B4F-B5E7-9FA91609E9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8732" y="3198388"/>
            <a:ext cx="3173268" cy="105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060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5333A-E691-F549-8B6A-FC2E8941A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logo detector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F32EE-A467-4642-B256-42989EA74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2" y="2192783"/>
            <a:ext cx="9692927" cy="4145195"/>
          </a:xfrm>
        </p:spPr>
        <p:txBody>
          <a:bodyPr>
            <a:normAutofit/>
          </a:bodyPr>
          <a:lstStyle/>
          <a:p>
            <a:r>
              <a:rPr lang="en-US" dirty="0"/>
              <a:t>Binary object detection: Logo or not logo</a:t>
            </a:r>
          </a:p>
          <a:p>
            <a:endParaRPr lang="en-US" dirty="0"/>
          </a:p>
          <a:p>
            <a:r>
              <a:rPr lang="en-US" dirty="0"/>
              <a:t>Tested the following architectures:</a:t>
            </a:r>
          </a:p>
          <a:p>
            <a:pPr lvl="1"/>
            <a:r>
              <a:rPr lang="en-US" dirty="0"/>
              <a:t>Faster R-CNN</a:t>
            </a:r>
          </a:p>
          <a:p>
            <a:pPr lvl="1"/>
            <a:r>
              <a:rPr lang="en-US" dirty="0"/>
              <a:t>Single Shot </a:t>
            </a:r>
            <a:r>
              <a:rPr lang="en-US" dirty="0" err="1"/>
              <a:t>Multibox</a:t>
            </a:r>
            <a:r>
              <a:rPr lang="en-US" dirty="0"/>
              <a:t> Detector (SSD)</a:t>
            </a:r>
          </a:p>
          <a:p>
            <a:pPr lvl="1"/>
            <a:r>
              <a:rPr lang="en-US" dirty="0"/>
              <a:t>YOLOv3</a:t>
            </a:r>
          </a:p>
          <a:p>
            <a:pPr lvl="1"/>
            <a:endParaRPr lang="en-US" dirty="0"/>
          </a:p>
          <a:p>
            <a:r>
              <a:rPr lang="en-US" dirty="0"/>
              <a:t>Models were evaluated on PL2K and FlickrLogos-32 (without retraining)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EFFD2-3334-0E4E-864D-502A64870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9339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0A175EF6-A83A-3746-B7FA-7656B699DC6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7" t="10175" r="7657"/>
          <a:stretch/>
        </p:blipFill>
        <p:spPr>
          <a:xfrm>
            <a:off x="7782870" y="3288178"/>
            <a:ext cx="4334675" cy="330108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3C5333A-E691-F549-8B6A-FC2E8941A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Universal logo detector: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7F32EE-A467-4642-B256-42989EA74D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3" y="2192784"/>
            <a:ext cx="9393588" cy="3914850"/>
          </a:xfrm>
        </p:spPr>
        <p:txBody>
          <a:bodyPr>
            <a:normAutofit/>
          </a:bodyPr>
          <a:lstStyle/>
          <a:p>
            <a:r>
              <a:rPr lang="en-US" dirty="0"/>
              <a:t>Faster R-CNN produces an order of magnitude more FP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YOLOv3 performs the best on PL2K,</a:t>
            </a:r>
            <a:br>
              <a:rPr lang="en-US" dirty="0"/>
            </a:br>
            <a:r>
              <a:rPr lang="en-US" dirty="0"/>
              <a:t>but the worst on FlickrLogos-32</a:t>
            </a:r>
          </a:p>
          <a:p>
            <a:r>
              <a:rPr lang="en-US" dirty="0"/>
              <a:t>SSD has the highest recall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0EFFD2-3334-0E4E-864D-502A648709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46DC13-CE1B-874B-97B1-CC5E499557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100" y="2939803"/>
            <a:ext cx="6723770" cy="963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4689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01E89FF-7776-B742-8229-48687791A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9940" y="4224615"/>
            <a:ext cx="4950625" cy="22812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91D5F1C-6CB7-674C-AAB4-83F8B0AF5C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Few-shot logo identification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84702-8F04-4645-8B25-E27081775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2732" y="2192784"/>
            <a:ext cx="10575473" cy="179077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Distance metric learning using proxy embeddings</a:t>
            </a:r>
          </a:p>
          <a:p>
            <a:pPr lvl="1"/>
            <a:r>
              <a:rPr lang="en-US" dirty="0"/>
              <a:t>Reformulate triplet loss using small batches without sampling</a:t>
            </a:r>
          </a:p>
          <a:p>
            <a:pPr lvl="1"/>
            <a:r>
              <a:rPr lang="en-US" dirty="0"/>
              <a:t>Positive and negatives are replaced by proxies of the same class</a:t>
            </a:r>
          </a:p>
          <a:p>
            <a:pPr lvl="1"/>
            <a:r>
              <a:rPr lang="en-US" dirty="0"/>
              <a:t>Proxy embeddings are randomly initialized and learned during training</a:t>
            </a:r>
          </a:p>
          <a:p>
            <a:pPr lvl="1"/>
            <a:r>
              <a:rPr lang="en-US" dirty="0"/>
              <a:t>Modified SE-Resnet50 as feature extractor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8F5F4-08EE-A943-BAB2-7C93F04B2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0A4FC-7E7D-8C4B-B95E-32C5E763F588}" type="slidenum">
              <a:rPr lang="en-US" smtClean="0"/>
              <a:pPr/>
              <a:t>9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BB4C0B-F031-5144-A6DB-6370F4542BEB}"/>
                  </a:ext>
                </a:extLst>
              </p:cNvPr>
              <p:cNvSpPr txBox="1"/>
              <p:nvPr/>
            </p:nvSpPr>
            <p:spPr>
              <a:xfrm>
                <a:off x="638239" y="4150451"/>
                <a:ext cx="4900957" cy="35016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𝐿</m:t>
                          </m:r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𝑡𝑟𝑖𝑝𝑙𝑒𝑡</m:t>
                          </m:r>
                        </m:sub>
                      </m:sSub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𝑍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𝑝</m:t>
                                  </m:r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</m:d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𝑀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𝑝</m:t>
                              </m:r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𝑍</m:t>
                                  </m:r>
                                </m:e>
                              </m:d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+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4BB4C0B-F031-5144-A6DB-6370F4542BE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8239" y="4150451"/>
                <a:ext cx="4900957" cy="350160"/>
              </a:xfrm>
              <a:prstGeom prst="rect">
                <a:avLst/>
              </a:prstGeom>
              <a:blipFill>
                <a:blip r:embed="rId3"/>
                <a:stretch>
                  <a:fillRect l="-258" b="-1785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479F7B5-209D-634D-AF1F-0423B42B4587}"/>
                  </a:ext>
                </a:extLst>
              </p:cNvPr>
              <p:cNvSpPr txBox="1"/>
              <p:nvPr/>
            </p:nvSpPr>
            <p:spPr>
              <a:xfrm>
                <a:off x="692731" y="4667502"/>
                <a:ext cx="6219015" cy="20313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: anchor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dirty="0"/>
                  <a:t>: positive pair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𝑍</m:t>
                    </m:r>
                  </m:oMath>
                </a14:m>
                <a:r>
                  <a:rPr lang="en-US" dirty="0"/>
                  <a:t>: set of all negatives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𝑀</m:t>
                    </m:r>
                  </m:oMath>
                </a14:m>
                <a:r>
                  <a:rPr lang="en-US" dirty="0"/>
                  <a:t>: margin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: distance metric, e.g. L2</a:t>
                </a:r>
              </a:p>
              <a:p>
                <a:pPr lvl="1"/>
                <a:r>
                  <a:rPr lang="en-US" dirty="0"/>
                  <a:t>p: proxy of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dirty="0"/>
                  <a:t>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𝑎𝑟𝑔𝑚𝑖𝑛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</m:d>
                  </m:oMath>
                </a14:m>
                <a:r>
                  <a:rPr lang="en-US" dirty="0"/>
                  <a:t> for all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4479F7B5-209D-634D-AF1F-0423B42B458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2731" y="4667502"/>
                <a:ext cx="6219015" cy="2031325"/>
              </a:xfrm>
              <a:prstGeom prst="rect">
                <a:avLst/>
              </a:prstGeom>
              <a:blipFill>
                <a:blip r:embed="rId4"/>
                <a:stretch>
                  <a:fillRect t="-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820857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28000"/>
    </mc:Choice>
    <mc:Fallback>
      <p:transition spd="slow" advClick="0" advTm="28000"/>
    </mc:Fallback>
  </mc:AlternateContent>
</p:sld>
</file>

<file path=ppt/theme/theme1.xml><?xml version="1.0" encoding="utf-8"?>
<a:theme xmlns:a="http://schemas.openxmlformats.org/drawingml/2006/main" name="Office Theme">
  <a:themeElements>
    <a:clrScheme name="Gree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7250</TotalTime>
  <Words>394</Words>
  <Application>Microsoft Macintosh PowerPoint</Application>
  <PresentationFormat>Widescreen</PresentationFormat>
  <Paragraphs>82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Amazon Ember</vt:lpstr>
      <vt:lpstr>Amazon Ember Light</vt:lpstr>
      <vt:lpstr>Amazon Ember Medium</vt:lpstr>
      <vt:lpstr>Arial</vt:lpstr>
      <vt:lpstr>Calibri</vt:lpstr>
      <vt:lpstr>Cambria Math</vt:lpstr>
      <vt:lpstr>Office Theme</vt:lpstr>
      <vt:lpstr>PowerPoint Presentation</vt:lpstr>
      <vt:lpstr>Logo detection is hard</vt:lpstr>
      <vt:lpstr>Class-agnostic detector + similarity search</vt:lpstr>
      <vt:lpstr>Current public datasets are too small</vt:lpstr>
      <vt:lpstr>New dataset: PL2K</vt:lpstr>
      <vt:lpstr>New dataset: PL2K</vt:lpstr>
      <vt:lpstr>Universal logo detector</vt:lpstr>
      <vt:lpstr>Universal logo detector: results</vt:lpstr>
      <vt:lpstr>Few-shot logo identification</vt:lpstr>
      <vt:lpstr>Few-shot logo identification: results</vt:lpstr>
      <vt:lpstr>End-to-end evaluation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Sam Gracie</dc:creator>
  <cp:lastModifiedBy>Microsoft Office User</cp:lastModifiedBy>
  <cp:revision>121</cp:revision>
  <dcterms:created xsi:type="dcterms:W3CDTF">2017-04-27T21:26:56Z</dcterms:created>
  <dcterms:modified xsi:type="dcterms:W3CDTF">2018-12-21T20:10:45Z</dcterms:modified>
</cp:coreProperties>
</file>

<file path=docProps/thumbnail.jpeg>
</file>